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9"/>
  </p:notesMasterIdLst>
  <p:sldIdLst>
    <p:sldId id="257" r:id="rId4"/>
    <p:sldId id="258" r:id="rId5"/>
    <p:sldId id="260" r:id="rId6"/>
    <p:sldId id="284" r:id="rId7"/>
    <p:sldId id="282" r:id="rId8"/>
    <p:sldId id="261" r:id="rId9"/>
    <p:sldId id="263" r:id="rId10"/>
    <p:sldId id="274" r:id="rId11"/>
    <p:sldId id="275" r:id="rId12"/>
    <p:sldId id="276" r:id="rId13"/>
    <p:sldId id="277" r:id="rId14"/>
    <p:sldId id="278" r:id="rId15"/>
    <p:sldId id="279" r:id="rId16"/>
    <p:sldId id="283" r:id="rId17"/>
    <p:sldId id="285" r:id="rId18"/>
  </p:sldIdLst>
  <p:sldSz cx="9144000" cy="5143500" type="screen16x9"/>
  <p:notesSz cx="6858000" cy="9144000"/>
  <p:embeddedFontLst>
    <p:embeddedFont>
      <p:font typeface="Dosis" panose="020B0604020202020204" charset="0"/>
      <p:regular r:id="rId20"/>
      <p:bold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Roboto Black" panose="020B0604020202020204" charset="0"/>
      <p:bold r:id="rId26"/>
      <p:boldItalic r:id="rId27"/>
    </p:embeddedFont>
    <p:embeddedFont>
      <p:font typeface="Roboto Thin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9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746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638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903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616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460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84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09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643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6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767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9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Project: Medical Insurance Costs</a:t>
            </a:r>
            <a:endParaRPr lang="en-US" sz="3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Python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i-FI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JS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2.2.2021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Roboto"/>
                <a:cs typeface="Roboto"/>
                <a:sym typeface="Roboto"/>
              </a:rPr>
              <a:t>Charges for women and men of different ages</a:t>
            </a:r>
            <a:endParaRPr lang="en-US" sz="2400" b="1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0" y="1201325"/>
            <a:ext cx="4038844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0-20 year old smoker female: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13844.506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38792.6856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24094.753987058823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17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0-20 year old non-smoker female: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1607.5101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24059.68019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3583.1733733174606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63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0-20 year old smoker 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12829.4551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39722.7462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27421.141388636363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22</a:t>
            </a: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Shape 324">
            <a:extLst>
              <a:ext uri="{FF2B5EF4-FFF2-40B4-BE49-F238E27FC236}">
                <a16:creationId xmlns:a16="http://schemas.microsoft.com/office/drawing/2014/main" id="{F327CA36-D36B-4E75-8875-6D17D02CEED4}"/>
              </a:ext>
            </a:extLst>
          </p:cNvPr>
          <p:cNvSpPr txBox="1"/>
          <p:nvPr/>
        </p:nvSpPr>
        <p:spPr>
          <a:xfrm>
            <a:off x="4793459" y="1201325"/>
            <a:ext cx="4038842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0-20 year old non-smoker 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1121.8739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27724.28875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3247.2223381249996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64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21-30 year old smoker female: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14455.64405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40932.4295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25427.584676086964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23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21-30 year old non-smoker female: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2007.945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26018.95052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5634.221190900899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111</a:t>
            </a: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187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311700" y="242888"/>
            <a:ext cx="4038844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21-30 year old smoker 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15817.9857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51194.55914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30832.032323939387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33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21-30 year old non-smoker 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1515.3449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23241.47453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4489.95463009009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111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31-40 year old smoker female: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16776.30405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58571.07448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32009.209191818183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22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484848"/>
              </a:solidFill>
              <a:effectLst/>
              <a:latin typeface="+mn-lt"/>
              <a:ea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Shape 324">
            <a:extLst>
              <a:ext uri="{FF2B5EF4-FFF2-40B4-BE49-F238E27FC236}">
                <a16:creationId xmlns:a16="http://schemas.microsoft.com/office/drawing/2014/main" id="{F327CA36-D36B-4E75-8875-6D17D02CEED4}"/>
              </a:ext>
            </a:extLst>
          </p:cNvPr>
          <p:cNvSpPr txBox="1"/>
          <p:nvPr/>
        </p:nvSpPr>
        <p:spPr>
          <a:xfrm>
            <a:off x="4793459" y="242888"/>
            <a:ext cx="4038842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31-40 year old non-smoker female: 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 - min charge: 3756.6216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 - max charge: 28476.73499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 - average charge: 6446.766033238096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 - number of people: 105</a:t>
            </a: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solidFill>
                <a:srgbClr val="484848"/>
              </a:solidFill>
              <a:latin typeface="+mn-lt"/>
            </a:endParaRP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31-40 year old smoker male: 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min charge: 15820.699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max charge: 43753.33705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average charge: 29406.165590625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number of people: 32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84848"/>
              </a:solidFill>
              <a:latin typeface="+mn-lt"/>
            </a:endParaRP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31-40 year old non-smoker male: 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min charge: 3260.199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max charge: 27375.90478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average charge: 6828.48968622449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number of people: 98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8484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285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311700" y="242888"/>
            <a:ext cx="4038844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41-50 year old smoker female: 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min charge: 19594.80965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max charge: 48885.13561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average charge: 31165.864142692306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number of people: 26</a:t>
            </a: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41-50 year old non-smoker female: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6185.3208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28340.18885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9846.976690614027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114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41-50 year old smoker 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18767.7377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62592.87309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35045.41237628573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35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Shape 324">
            <a:extLst>
              <a:ext uri="{FF2B5EF4-FFF2-40B4-BE49-F238E27FC236}">
                <a16:creationId xmlns:a16="http://schemas.microsoft.com/office/drawing/2014/main" id="{F327CA36-D36B-4E75-8875-6D17D02CEED4}"/>
              </a:ext>
            </a:extLst>
          </p:cNvPr>
          <p:cNvSpPr txBox="1"/>
          <p:nvPr/>
        </p:nvSpPr>
        <p:spPr>
          <a:xfrm>
            <a:off x="4793459" y="242888"/>
            <a:ext cx="4038842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41-50 year old non-smoker 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5699.8375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32108.66282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9380.159066603774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106</a:t>
            </a: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solidFill>
                <a:srgbClr val="484848"/>
              </a:solidFill>
              <a:latin typeface="+mn-lt"/>
            </a:endParaRP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51-60 year old smoker female: 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min charge: 23244.7902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max charge: 63770.42801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average charge: 38434.868274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number of people: 15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84848"/>
              </a:solidFill>
              <a:latin typeface="+mn-lt"/>
            </a:endParaRP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51-60 year old non-smoker female: 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min charge: 9264.797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max charge: 36910.60803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average charge: 13393.092120924368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number of people: 119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8484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590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311700" y="242888"/>
            <a:ext cx="4038844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51-60 year old smoker male: 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min charge: 21195.818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max charge: 60021.39897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average charge: 38945.17460037037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number of people: 27</a:t>
            </a: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51-60 year old non-smoker 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8782.469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30259.99556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12496.989244711544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104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60+ year old smoker female: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27037.9141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48824.45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36883.43436666666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12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Shape 324">
            <a:extLst>
              <a:ext uri="{FF2B5EF4-FFF2-40B4-BE49-F238E27FC236}">
                <a16:creationId xmlns:a16="http://schemas.microsoft.com/office/drawing/2014/main" id="{F327CA36-D36B-4E75-8875-6D17D02CEED4}"/>
              </a:ext>
            </a:extLst>
          </p:cNvPr>
          <p:cNvSpPr txBox="1"/>
          <p:nvPr/>
        </p:nvSpPr>
        <p:spPr>
          <a:xfrm>
            <a:off x="4793459" y="242888"/>
            <a:ext cx="4038842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60+ year old non-smoker female: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13041.921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36580.28216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15674.125986571427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35</a:t>
            </a: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solidFill>
                <a:srgbClr val="484848"/>
              </a:solidFill>
              <a:latin typeface="+mn-lt"/>
            </a:endParaRP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60+ year old smoker male: 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min charge: 26926.5144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max charge: 49577.6624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average charge: 41385.032655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number of people: 10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484848"/>
              </a:solidFill>
              <a:latin typeface="+mn-lt"/>
            </a:endParaRP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60+ year old non-smoker male: 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min charge: 12557.6053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max charge: 30166.61817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average charge: 15050.056492058824</a:t>
            </a:r>
          </a:p>
          <a:p>
            <a:pPr marL="171450" lvl="8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number of people: 34</a:t>
            </a: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48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Roboto"/>
                <a:cs typeface="Roboto"/>
                <a:sym typeface="Roboto"/>
              </a:rPr>
              <a:t>Analysis</a:t>
            </a:r>
            <a:endParaRPr lang="en-US" sz="2400" b="1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1" y="1208468"/>
            <a:ext cx="8520599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Database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contained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 data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from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 662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female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 and 676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men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, for a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total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 of 1338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individuals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. 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The age range is 18 to 64 years for both men and women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.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Average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 is 30.66 (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female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: 30.38,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male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: 30.94) and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average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charges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 is 13240.42 (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female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: 12569.58, </a:t>
            </a:r>
            <a:r>
              <a:rPr lang="fi-FI" sz="1200" dirty="0" err="1">
                <a:latin typeface="+mn-lt"/>
                <a:ea typeface="Roboto"/>
                <a:cs typeface="Roboto"/>
                <a:sym typeface="Roboto"/>
              </a:rPr>
              <a:t>men</a:t>
            </a:r>
            <a:r>
              <a:rPr lang="fi-FI" sz="1200" dirty="0">
                <a:latin typeface="+mn-lt"/>
                <a:ea typeface="Roboto"/>
                <a:cs typeface="Roboto"/>
                <a:sym typeface="Roboto"/>
              </a:rPr>
              <a:t>: 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13956.75), min charges: 1121.87 and max charges: 63770.43.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Based on the analysis age,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, number of children, and smoking have an impact on charges. I cannot say directly that the location would have a direct impact on charges, but in any case, in southeast the charges are on average higher than in the others and in the west generally lower than in the east.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SEX: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   I do not see any significant difference between the sexes. The average charges for female who smoke are slightly lower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   than smoking male, but the average charges for non-smoking female are slightly higher than for non-smoking men.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BMI: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   If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is over 30 then the average charges are clearly higher than if the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is lower 30. The lowest average charges are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   when the BMI is below 20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5885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311701" y="271463"/>
            <a:ext cx="8520599" cy="468340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SMOKERS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   Whether or not a person smokes clearly affects charges. The charges are clearly higher if person smokes.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LOCATION: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   In southeast the average charges are higher than in the others and in the west generally lower than in the east.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CHILDREN: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   The average payments for a person with 2 or 3 children are higher than for others and for a person with 5 children the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   average payments are clearly lower than for others.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AGE: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   With age, the charges increase clearly, i.e. the older the higher the charges.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u="sng" dirty="0">
                <a:latin typeface="+mn-lt"/>
                <a:ea typeface="Roboto"/>
                <a:cs typeface="Roboto"/>
                <a:sym typeface="Roboto"/>
              </a:rPr>
              <a:t>SUMMARY (for forecast):</a:t>
            </a: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59339F65-4869-43D3-8CD9-FA6983A8F3E3}"/>
              </a:ext>
            </a:extLst>
          </p:cNvPr>
          <p:cNvSpPr txBox="1"/>
          <p:nvPr/>
        </p:nvSpPr>
        <p:spPr>
          <a:xfrm>
            <a:off x="385763" y="3579019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Certainly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charges</a:t>
            </a:r>
            <a:r>
              <a:rPr lang="fi-FI" sz="1200" dirty="0"/>
              <a:t>:</a:t>
            </a:r>
          </a:p>
          <a:p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Age</a:t>
            </a:r>
            <a:r>
              <a:rPr lang="fi-FI" sz="1200" dirty="0"/>
              <a:t> </a:t>
            </a:r>
            <a:r>
              <a:rPr lang="fi-FI" sz="1200" dirty="0" err="1"/>
              <a:t>over</a:t>
            </a:r>
            <a:r>
              <a:rPr lang="fi-FI" sz="1200" dirty="0"/>
              <a:t> 50 </a:t>
            </a:r>
            <a:r>
              <a:rPr lang="fi-FI" sz="1200" dirty="0" err="1"/>
              <a:t>years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Smoker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Bmi</a:t>
            </a:r>
            <a:r>
              <a:rPr lang="fi-FI" sz="1200" dirty="0"/>
              <a:t> </a:t>
            </a:r>
            <a:r>
              <a:rPr lang="fi-FI" sz="1200" dirty="0" err="1"/>
              <a:t>over</a:t>
            </a:r>
            <a:r>
              <a:rPr lang="fi-FI" sz="1200" dirty="0"/>
              <a:t> 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Num</a:t>
            </a:r>
            <a:r>
              <a:rPr lang="fi-FI" sz="1200" dirty="0"/>
              <a:t> of </a:t>
            </a:r>
            <a:r>
              <a:rPr lang="fi-FI" sz="1200" dirty="0" err="1"/>
              <a:t>children</a:t>
            </a:r>
            <a:r>
              <a:rPr lang="fi-FI" sz="1200" dirty="0"/>
              <a:t> 2 </a:t>
            </a:r>
            <a:r>
              <a:rPr lang="fi-FI" sz="1200" dirty="0" err="1"/>
              <a:t>or</a:t>
            </a:r>
            <a:r>
              <a:rPr lang="fi-FI" sz="1200" dirty="0"/>
              <a:t>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Region</a:t>
            </a:r>
            <a:r>
              <a:rPr lang="fi-FI" sz="1200" dirty="0"/>
              <a:t>: east, </a:t>
            </a:r>
            <a:r>
              <a:rPr lang="fi-FI" sz="1200" dirty="0" err="1"/>
              <a:t>Southeast</a:t>
            </a:r>
            <a:endParaRPr lang="fi-FI" sz="1200" dirty="0"/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995921C9-0A6B-4E77-9731-1BB7960C1168}"/>
              </a:ext>
            </a:extLst>
          </p:cNvPr>
          <p:cNvSpPr txBox="1"/>
          <p:nvPr/>
        </p:nvSpPr>
        <p:spPr>
          <a:xfrm>
            <a:off x="2517225" y="3579019"/>
            <a:ext cx="1985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Certainly</a:t>
            </a:r>
            <a:r>
              <a:rPr lang="fi-FI" sz="1200" dirty="0"/>
              <a:t> </a:t>
            </a:r>
            <a:r>
              <a:rPr lang="fi-FI" sz="1200" dirty="0" err="1"/>
              <a:t>low</a:t>
            </a:r>
            <a:r>
              <a:rPr lang="fi-FI" sz="1200" dirty="0"/>
              <a:t> </a:t>
            </a:r>
            <a:r>
              <a:rPr lang="fi-FI" sz="1200" dirty="0" err="1"/>
              <a:t>charges</a:t>
            </a:r>
            <a:r>
              <a:rPr lang="fi-FI" sz="1200" dirty="0"/>
              <a:t>:</a:t>
            </a:r>
          </a:p>
          <a:p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Age</a:t>
            </a:r>
            <a:r>
              <a:rPr lang="fi-FI" sz="1200" dirty="0"/>
              <a:t> </a:t>
            </a:r>
            <a:r>
              <a:rPr lang="fi-FI" sz="1200" dirty="0" err="1"/>
              <a:t>under</a:t>
            </a:r>
            <a:r>
              <a:rPr lang="fi-FI" sz="1200" dirty="0"/>
              <a:t> 20 </a:t>
            </a:r>
            <a:r>
              <a:rPr lang="fi-FI" sz="1200" dirty="0" err="1"/>
              <a:t>years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/>
              <a:t>Non-</a:t>
            </a:r>
            <a:r>
              <a:rPr lang="fi-FI" sz="1200" dirty="0" err="1"/>
              <a:t>smoker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Bmi</a:t>
            </a:r>
            <a:r>
              <a:rPr lang="fi-FI" sz="1200" dirty="0"/>
              <a:t> </a:t>
            </a:r>
            <a:r>
              <a:rPr lang="fi-FI" sz="1200" dirty="0" err="1"/>
              <a:t>under</a:t>
            </a:r>
            <a:r>
              <a:rPr lang="fi-FI" sz="1200" dirty="0"/>
              <a:t> 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Num</a:t>
            </a:r>
            <a:r>
              <a:rPr lang="fi-FI" sz="1200" dirty="0"/>
              <a:t> of </a:t>
            </a:r>
            <a:r>
              <a:rPr lang="fi-FI" sz="1200" dirty="0" err="1"/>
              <a:t>children</a:t>
            </a:r>
            <a:r>
              <a:rPr lang="fi-FI" sz="1200" dirty="0"/>
              <a:t> 0 (</a:t>
            </a:r>
            <a:r>
              <a:rPr lang="fi-FI" sz="1200" dirty="0" err="1"/>
              <a:t>or</a:t>
            </a:r>
            <a:r>
              <a:rPr lang="fi-FI" sz="1200" dirty="0"/>
              <a:t> 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Region</a:t>
            </a:r>
            <a:r>
              <a:rPr lang="fi-FI" sz="1200" dirty="0"/>
              <a:t>: </a:t>
            </a:r>
            <a:r>
              <a:rPr lang="fi-FI" sz="1200" dirty="0" err="1"/>
              <a:t>west</a:t>
            </a:r>
            <a:endParaRPr lang="fi-FI" sz="1200" dirty="0"/>
          </a:p>
        </p:txBody>
      </p:sp>
      <p:sp>
        <p:nvSpPr>
          <p:cNvPr id="7" name="Tekstiruutu 6">
            <a:extLst>
              <a:ext uri="{FF2B5EF4-FFF2-40B4-BE49-F238E27FC236}">
                <a16:creationId xmlns:a16="http://schemas.microsoft.com/office/drawing/2014/main" id="{1289A95C-78CC-4A27-B9DC-232889B307DE}"/>
              </a:ext>
            </a:extLst>
          </p:cNvPr>
          <p:cNvSpPr txBox="1"/>
          <p:nvPr/>
        </p:nvSpPr>
        <p:spPr>
          <a:xfrm>
            <a:off x="6765131" y="3569873"/>
            <a:ext cx="2124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Generally</a:t>
            </a:r>
            <a:r>
              <a:rPr lang="fi-FI" sz="1200" dirty="0"/>
              <a:t> </a:t>
            </a:r>
            <a:r>
              <a:rPr lang="fi-FI" sz="1200" dirty="0" err="1"/>
              <a:t>low</a:t>
            </a:r>
            <a:r>
              <a:rPr lang="fi-FI" sz="1200" dirty="0"/>
              <a:t> </a:t>
            </a:r>
            <a:r>
              <a:rPr lang="fi-FI" sz="1200" dirty="0" err="1"/>
              <a:t>charges</a:t>
            </a:r>
            <a:r>
              <a:rPr lang="fi-FI" sz="1200" dirty="0"/>
              <a:t>:</a:t>
            </a:r>
          </a:p>
          <a:p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/>
              <a:t>(</a:t>
            </a:r>
            <a:r>
              <a:rPr lang="fi-FI" sz="1200" dirty="0" err="1"/>
              <a:t>Age</a:t>
            </a:r>
            <a:r>
              <a:rPr lang="fi-FI" sz="1200" dirty="0"/>
              <a:t> </a:t>
            </a:r>
            <a:r>
              <a:rPr lang="fi-FI" sz="1200" dirty="0" err="1"/>
              <a:t>under</a:t>
            </a:r>
            <a:r>
              <a:rPr lang="fi-FI" sz="1200" dirty="0"/>
              <a:t> 40 </a:t>
            </a:r>
            <a:r>
              <a:rPr lang="fi-FI" sz="1200" dirty="0" err="1"/>
              <a:t>male</a:t>
            </a:r>
            <a:r>
              <a:rPr lang="fi-FI" sz="1200" dirty="0"/>
              <a:t> and </a:t>
            </a:r>
            <a:r>
              <a:rPr lang="fi-FI" sz="1200" dirty="0" err="1"/>
              <a:t>under</a:t>
            </a:r>
            <a:r>
              <a:rPr lang="fi-FI" sz="1200" dirty="0"/>
              <a:t> 50 </a:t>
            </a:r>
            <a:r>
              <a:rPr lang="fi-FI" sz="1200" dirty="0" err="1"/>
              <a:t>female</a:t>
            </a:r>
            <a:r>
              <a:rPr lang="fi-FI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/>
              <a:t>Non-</a:t>
            </a:r>
            <a:r>
              <a:rPr lang="fi-FI" sz="1200" dirty="0" err="1"/>
              <a:t>smoker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Bmi</a:t>
            </a:r>
            <a:r>
              <a:rPr lang="fi-FI" sz="1200" dirty="0"/>
              <a:t> </a:t>
            </a:r>
            <a:r>
              <a:rPr lang="fi-FI" sz="1200" dirty="0" err="1"/>
              <a:t>under</a:t>
            </a:r>
            <a:r>
              <a:rPr lang="fi-FI" sz="1200" dirty="0"/>
              <a:t> 30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2165FA06-9CF6-4171-93B0-6516FE46E8E0}"/>
              </a:ext>
            </a:extLst>
          </p:cNvPr>
          <p:cNvSpPr txBox="1"/>
          <p:nvPr/>
        </p:nvSpPr>
        <p:spPr>
          <a:xfrm>
            <a:off x="4640813" y="3579019"/>
            <a:ext cx="2124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Generally</a:t>
            </a:r>
            <a:r>
              <a:rPr lang="fi-FI" sz="1200" dirty="0"/>
              <a:t> </a:t>
            </a:r>
            <a:r>
              <a:rPr lang="fi-FI" sz="1200" dirty="0" err="1"/>
              <a:t>high</a:t>
            </a:r>
            <a:r>
              <a:rPr lang="fi-FI" sz="1200" dirty="0"/>
              <a:t> </a:t>
            </a:r>
            <a:r>
              <a:rPr lang="fi-FI" sz="1200" dirty="0" err="1"/>
              <a:t>charges</a:t>
            </a:r>
            <a:r>
              <a:rPr lang="fi-FI" sz="1200" dirty="0"/>
              <a:t>:</a:t>
            </a:r>
          </a:p>
          <a:p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/>
              <a:t>(</a:t>
            </a:r>
            <a:r>
              <a:rPr lang="fi-FI" sz="1200" dirty="0" err="1"/>
              <a:t>Age</a:t>
            </a:r>
            <a:r>
              <a:rPr lang="fi-FI" sz="1200" dirty="0"/>
              <a:t> </a:t>
            </a:r>
            <a:r>
              <a:rPr lang="fi-FI" sz="1200" dirty="0" err="1"/>
              <a:t>over</a:t>
            </a:r>
            <a:r>
              <a:rPr lang="fi-FI" sz="1200" dirty="0"/>
              <a:t> 40 </a:t>
            </a:r>
            <a:r>
              <a:rPr lang="fi-FI" sz="1200" dirty="0" err="1"/>
              <a:t>male</a:t>
            </a:r>
            <a:r>
              <a:rPr lang="fi-FI" sz="1200" dirty="0"/>
              <a:t> </a:t>
            </a:r>
            <a:r>
              <a:rPr lang="fi-FI" sz="1200" dirty="0" err="1"/>
              <a:t>or</a:t>
            </a:r>
            <a:r>
              <a:rPr lang="fi-FI" sz="1200" dirty="0"/>
              <a:t> </a:t>
            </a:r>
            <a:r>
              <a:rPr lang="fi-FI" sz="1200" dirty="0" err="1"/>
              <a:t>over</a:t>
            </a:r>
            <a:r>
              <a:rPr lang="fi-FI" sz="1200" dirty="0"/>
              <a:t> 50 </a:t>
            </a:r>
            <a:r>
              <a:rPr lang="fi-FI" sz="1200" dirty="0" err="1"/>
              <a:t>female</a:t>
            </a:r>
            <a:r>
              <a:rPr lang="fi-FI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Smoker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sz="1200" dirty="0" err="1"/>
              <a:t>Bmi</a:t>
            </a:r>
            <a:r>
              <a:rPr lang="fi-FI" sz="1200" dirty="0"/>
              <a:t> </a:t>
            </a:r>
            <a:r>
              <a:rPr lang="fi-FI" sz="1200" dirty="0" err="1"/>
              <a:t>over</a:t>
            </a:r>
            <a:r>
              <a:rPr lang="fi-FI" sz="1200" dirty="0"/>
              <a:t> 30</a:t>
            </a:r>
          </a:p>
        </p:txBody>
      </p:sp>
    </p:spTree>
    <p:extLst>
      <p:ext uri="{BB962C8B-B14F-4D97-AF65-F5344CB8AC3E}">
        <p14:creationId xmlns:p14="http://schemas.microsoft.com/office/powerpoint/2010/main" val="322786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400" b="1" dirty="0">
              <a:solidFill>
                <a:srgbClr val="484848"/>
              </a:solidFill>
              <a:highlight>
                <a:srgbClr val="FFFFFF"/>
              </a:highlight>
              <a:latin typeface="Apercu"/>
              <a:ea typeface="Robot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Min, max and average age of patient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Min, max and average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2000" b="1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 of patient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Min, max and average charges of patient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2000" b="1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 and charges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Smokers and non-smokers charges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Charges by location</a:t>
            </a:r>
          </a:p>
          <a:p>
            <a:pPr marL="457200" indent="-457200">
              <a:buFont typeface="+mj-lt"/>
              <a:buAutoNum type="arabicPeriod"/>
            </a:pPr>
            <a:r>
              <a:rPr lang="fi-FI" sz="20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The</a:t>
            </a:r>
            <a:r>
              <a:rPr lang="fi-FI" sz="20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fi-FI" sz="20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effect</a:t>
            </a:r>
            <a:r>
              <a:rPr lang="fi-FI" sz="20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of </a:t>
            </a:r>
            <a:r>
              <a:rPr lang="fi-FI" sz="20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number</a:t>
            </a:r>
            <a:r>
              <a:rPr lang="fi-FI" sz="20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of </a:t>
            </a:r>
            <a:r>
              <a:rPr lang="fi-FI" sz="20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children</a:t>
            </a:r>
            <a:r>
              <a:rPr lang="fi-FI" sz="20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on </a:t>
            </a:r>
            <a:r>
              <a:rPr lang="fi-FI" sz="20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bmi</a:t>
            </a:r>
            <a:r>
              <a:rPr lang="fi-FI" sz="20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and </a:t>
            </a:r>
            <a:r>
              <a:rPr lang="fi-FI" sz="20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charges</a:t>
            </a:r>
            <a:r>
              <a:rPr lang="fi-FI" sz="20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+mn-lt"/>
                <a:ea typeface="Roboto"/>
                <a:cs typeface="Roboto"/>
                <a:sym typeface="Roboto"/>
              </a:rPr>
              <a:t>Charges for women and men of different 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+mn-lt"/>
                <a:ea typeface="Roboto"/>
                <a:cs typeface="Roboto"/>
                <a:sym typeface="Roboto"/>
              </a:rPr>
              <a:t>Analysis</a:t>
            </a:r>
            <a:endParaRPr lang="en-US" sz="2000" b="1" dirty="0">
              <a:latin typeface="+mn-lt"/>
              <a:ea typeface="Roboto"/>
              <a:cs typeface="Roboto"/>
              <a:sym typeface="Roboto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latin typeface="+mn-lt"/>
              <a:ea typeface="Roboto"/>
              <a:cs typeface="Roboto"/>
              <a:sym typeface="Roboto"/>
            </a:endParaRPr>
          </a:p>
          <a:p>
            <a:pPr marL="457200" indent="-457200">
              <a:buFont typeface="+mj-lt"/>
              <a:buAutoNum type="arabicPeriod"/>
            </a:pPr>
            <a:endParaRPr lang="fi-FI" sz="2000" b="1" dirty="0">
              <a:solidFill>
                <a:srgbClr val="222222"/>
              </a:solidFill>
              <a:highlight>
                <a:srgbClr val="FFFFFF"/>
              </a:highlight>
              <a:latin typeface="+mn-lt"/>
              <a:ea typeface="Roboto"/>
              <a:cs typeface="Roboto"/>
              <a:sym typeface="Roboto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35475"/>
            <a:ext cx="8520600" cy="132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Min, max and average age of people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Min, max and average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2400" b="1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 of people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Roboto"/>
                <a:cs typeface="Roboto"/>
                <a:sym typeface="Roboto"/>
              </a:rPr>
              <a:t>Min, max and average charges of people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311698" y="1914525"/>
            <a:ext cx="4060277" cy="29432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AGE: 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Average age: 39.20702541106129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Minimum age: 18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Maximum age: 64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Female avg age: 39.503021148036254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Female min age: 18.0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Female max age: 64.0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Num of female: 662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Male avg age: 38.917159763313606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Male min age: 18.0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Male max age: 64.0</a:t>
            </a:r>
          </a:p>
          <a:p>
            <a:pPr marL="285750" lvl="2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+mn-lt"/>
              </a:rPr>
              <a:t>Num of male: 676</a:t>
            </a:r>
            <a:endParaRPr lang="en-US" sz="1200" dirty="0">
              <a:solidFill>
                <a:schemeClr val="tx1"/>
              </a:solidFill>
              <a:latin typeface="+mn-lt"/>
              <a:ea typeface="Roboto"/>
              <a:cs typeface="Roboto"/>
              <a:sym typeface="Roboto"/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5" name="Shape 316">
            <a:extLst>
              <a:ext uri="{FF2B5EF4-FFF2-40B4-BE49-F238E27FC236}">
                <a16:creationId xmlns:a16="http://schemas.microsoft.com/office/drawing/2014/main" id="{93BE91FB-44BB-4274-BA50-1B20FF63351C}"/>
              </a:ext>
            </a:extLst>
          </p:cNvPr>
          <p:cNvSpPr txBox="1"/>
          <p:nvPr/>
        </p:nvSpPr>
        <p:spPr>
          <a:xfrm>
            <a:off x="4772024" y="1914525"/>
            <a:ext cx="4060276" cy="29432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BMI: 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Average bmi: 30.663396860986538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Minimum bmi: 15.96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Maximum bmi: 53.13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Female avg bmi: 30.377749244713023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Female min bmi: 16.815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Female max bmi: 48.07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Male avg bmi: 30.943128698224832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Male min bmi: 15.96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200" b="0" i="0" dirty="0">
                <a:solidFill>
                  <a:schemeClr val="tx1"/>
                </a:solidFill>
                <a:effectLst/>
                <a:latin typeface="+mn-lt"/>
              </a:rPr>
              <a:t>Male max bmi: 53.13</a:t>
            </a:r>
            <a:endParaRPr lang="fr-FR" sz="1200" dirty="0">
              <a:solidFill>
                <a:schemeClr val="tx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+mn-lt"/>
              <a:ea typeface="Roboto"/>
              <a:cs typeface="Roboto"/>
              <a:sym typeface="Roboto"/>
            </a:endParaRPr>
          </a:p>
          <a:p>
            <a:pPr lvl="1">
              <a:lnSpc>
                <a:spcPct val="115000"/>
              </a:lnSpc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311700" y="242888"/>
            <a:ext cx="4038844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CHARGES: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charges: 13270.422265141257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Minimum charges: 1121.8739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Maximum charges: 63770.42801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Female avg charges: 12569.57884383534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Female min charges: 1607.5101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Female max charges: 63770.42801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Male avg charges: 13956.751177721886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Male min charges: 1121.8739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Male max charges: 62592.87309</a:t>
            </a: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Shape 324">
            <a:extLst>
              <a:ext uri="{FF2B5EF4-FFF2-40B4-BE49-F238E27FC236}">
                <a16:creationId xmlns:a16="http://schemas.microsoft.com/office/drawing/2014/main" id="{F327CA36-D36B-4E75-8875-6D17D02CEED4}"/>
              </a:ext>
            </a:extLst>
          </p:cNvPr>
          <p:cNvSpPr txBox="1"/>
          <p:nvPr/>
        </p:nvSpPr>
        <p:spPr>
          <a:xfrm>
            <a:off x="4793459" y="242888"/>
            <a:ext cx="4038842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:</a:t>
            </a: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67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Bmi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and charges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700" y="1201324"/>
            <a:ext cx="4088850" cy="36495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level 0 - 20: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1241.565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32734.1863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8838.561135121954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41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level 20.01 - 30: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1121.8739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38245.59327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10849.646837380056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592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level 30.01 - 40: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1131.5066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62592.87309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15379.565214592823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614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" name="Shape 324">
            <a:extLst>
              <a:ext uri="{FF2B5EF4-FFF2-40B4-BE49-F238E27FC236}">
                <a16:creationId xmlns:a16="http://schemas.microsoft.com/office/drawing/2014/main" id="{E14FAFBD-DAD0-4C2A-9767-CB614CF1D32B}"/>
              </a:ext>
            </a:extLst>
          </p:cNvPr>
          <p:cNvSpPr txBox="1"/>
          <p:nvPr/>
        </p:nvSpPr>
        <p:spPr>
          <a:xfrm>
            <a:off x="4743451" y="1201323"/>
            <a:ext cx="4088850" cy="36495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level 40.01 - 50: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1146.7966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63770.42801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16810.194302613647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88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level &gt; 50: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1163.4627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44501.3982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16034.305366666667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3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1484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Smokers and non-smokers charges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700" y="1201324"/>
            <a:ext cx="4088850" cy="36495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SMOKERS: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274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12829.4551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63770.42801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charges: 32050.23183153285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NON-SMOKERS: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1064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1121.8739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36910.60803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charges: 8434.268297856199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SMOKER FEMALE: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115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13844.506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63770.42801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avarage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charges: 30678.996276260867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4" name="Shape 324">
            <a:extLst>
              <a:ext uri="{FF2B5EF4-FFF2-40B4-BE49-F238E27FC236}">
                <a16:creationId xmlns:a16="http://schemas.microsoft.com/office/drawing/2014/main" id="{E14FAFBD-DAD0-4C2A-9767-CB614CF1D32B}"/>
              </a:ext>
            </a:extLst>
          </p:cNvPr>
          <p:cNvSpPr txBox="1"/>
          <p:nvPr/>
        </p:nvSpPr>
        <p:spPr>
          <a:xfrm>
            <a:off x="4743451" y="1201323"/>
            <a:ext cx="4088850" cy="36495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NON-SMOKER FEMALE: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numof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people: 547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1607.5101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36910.60803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avarage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charges: 8762.297299541116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SMOKER MALE: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159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12829.4551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62592.87309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avarage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charges: 33042.00597528302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NON-SMOKER MALE: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 of people: 517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1121.8739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32108.66282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avarage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charges: 8087.204731276592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33400" indent="-457200">
              <a:lnSpc>
                <a:spcPct val="115000"/>
              </a:lnSpc>
              <a:buClr>
                <a:srgbClr val="222222"/>
              </a:buClr>
              <a:buSzPct val="100000"/>
              <a:buFont typeface="+mj-lt"/>
              <a:buAutoNum type="arabicPeriod" startAt="6"/>
            </a:pPr>
            <a:r>
              <a:rPr lang="en-US" sz="2400" b="1" dirty="0">
                <a:latin typeface="+mn-lt"/>
                <a:ea typeface="Roboto"/>
                <a:cs typeface="Roboto"/>
                <a:sym typeface="Roboto"/>
              </a:rPr>
              <a:t>Charges by location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700" y="1201325"/>
            <a:ext cx="4038844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Southeast: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364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charges: 14735.411437609895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charges: 1121.8739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charges: 63770.42801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Southwest: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325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charges: 12346.93737729231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charges: 1241.565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charges: 52590.82939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Shape 324">
            <a:extLst>
              <a:ext uri="{FF2B5EF4-FFF2-40B4-BE49-F238E27FC236}">
                <a16:creationId xmlns:a16="http://schemas.microsoft.com/office/drawing/2014/main" id="{F327CA36-D36B-4E75-8875-6D17D02CEED4}"/>
              </a:ext>
            </a:extLst>
          </p:cNvPr>
          <p:cNvSpPr txBox="1"/>
          <p:nvPr/>
        </p:nvSpPr>
        <p:spPr>
          <a:xfrm>
            <a:off x="4793459" y="1201325"/>
            <a:ext cx="4038842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Northeast: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324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charges: 13406.3845163858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charges: 1694.7964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charges: 58571.07448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Northwest: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325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charges: 12417.575373969228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charges: 1621.3402 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charges: 60021.39897</a:t>
            </a: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487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fi-FI" sz="24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The</a:t>
            </a:r>
            <a:r>
              <a:rPr lang="fi-FI" sz="24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fi-FI" sz="24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effect</a:t>
            </a:r>
            <a:r>
              <a:rPr lang="fi-FI" sz="24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of </a:t>
            </a:r>
            <a:r>
              <a:rPr lang="fi-FI" sz="24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number</a:t>
            </a:r>
            <a:r>
              <a:rPr lang="fi-FI" sz="24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of </a:t>
            </a:r>
            <a:r>
              <a:rPr lang="fi-FI" sz="24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children</a:t>
            </a:r>
            <a:r>
              <a:rPr lang="fi-FI" sz="24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on </a:t>
            </a:r>
            <a:r>
              <a:rPr lang="fi-FI" sz="24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bmi</a:t>
            </a:r>
            <a:r>
              <a:rPr lang="fi-FI" sz="24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and </a:t>
            </a:r>
            <a:r>
              <a:rPr lang="fi-FI" sz="2400" b="1" dirty="0" err="1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charges</a:t>
            </a:r>
            <a:r>
              <a:rPr lang="fi-FI" sz="2400" b="1" dirty="0">
                <a:solidFill>
                  <a:schemeClr val="tx1"/>
                </a:solidFill>
                <a:latin typeface="+mn-lt"/>
                <a:ea typeface="Roboto"/>
                <a:cs typeface="Courier New" panose="02070309020205020404" pitchFamily="49" charset="0"/>
                <a:sym typeface="Roboto"/>
              </a:rPr>
              <a:t> 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700" y="1201325"/>
            <a:ext cx="4038844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children: 0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15.96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53.13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30.550296167247392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1121.8739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63770.42801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12365.975601635882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574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children: 1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16.815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52.58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30.623148148148143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1711.0268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58571.07448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12731.171831635793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324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Shape 324">
            <a:extLst>
              <a:ext uri="{FF2B5EF4-FFF2-40B4-BE49-F238E27FC236}">
                <a16:creationId xmlns:a16="http://schemas.microsoft.com/office/drawing/2014/main" id="{F327CA36-D36B-4E75-8875-6D17D02CEED4}"/>
              </a:ext>
            </a:extLst>
          </p:cNvPr>
          <p:cNvSpPr txBox="1"/>
          <p:nvPr/>
        </p:nvSpPr>
        <p:spPr>
          <a:xfrm>
            <a:off x="4793459" y="1201325"/>
            <a:ext cx="4038842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children: 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16.815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48.07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30.97810416666667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2304.0022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49577.6624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15073.563733958328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240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children: 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18.905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46.53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30.684331210191075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3443.064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60021.39897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15355.31836681528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157</a:t>
            </a: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683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311700" y="242888"/>
            <a:ext cx="4038844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children: 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24.415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41.47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31.391200000000005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4504.6624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40182.246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13850.656311199999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25</a:t>
            </a: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children: 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18.3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46.75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bmi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: 29.605000000000004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min charge: 4687.797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max charge: 19023.26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average charge: 8786.035247222222</a:t>
            </a:r>
          </a:p>
          <a:p>
            <a:pPr marL="171450" lvl="5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number of people: 18</a:t>
            </a: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484848"/>
              </a:solidFill>
              <a:effectLst/>
              <a:latin typeface="Aperc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fi-FI" sz="1200"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Shape 324">
            <a:extLst>
              <a:ext uri="{FF2B5EF4-FFF2-40B4-BE49-F238E27FC236}">
                <a16:creationId xmlns:a16="http://schemas.microsoft.com/office/drawing/2014/main" id="{F327CA36-D36B-4E75-8875-6D17D02CEED4}"/>
              </a:ext>
            </a:extLst>
          </p:cNvPr>
          <p:cNvSpPr txBox="1"/>
          <p:nvPr/>
        </p:nvSpPr>
        <p:spPr>
          <a:xfrm>
            <a:off x="4793459" y="242888"/>
            <a:ext cx="4038842" cy="4704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484848"/>
                </a:solidFill>
                <a:latin typeface="+mn-lt"/>
              </a:rPr>
              <a:t>:</a:t>
            </a:r>
            <a:endParaRPr lang="en-US" sz="1200" b="0" i="0" dirty="0">
              <a:solidFill>
                <a:srgbClr val="484848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451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1743</Words>
  <Application>Microsoft Office PowerPoint</Application>
  <PresentationFormat>Näytössä katseltava esitys (16:9)</PresentationFormat>
  <Paragraphs>396</Paragraphs>
  <Slides>15</Slides>
  <Notes>15</Notes>
  <HiddenSlides>0</HiddenSlides>
  <MMClips>0</MMClips>
  <ScaleCrop>false</ScaleCrop>
  <HeadingPairs>
    <vt:vector size="6" baseType="variant">
      <vt:variant>
        <vt:lpstr>Käytetyt fontit</vt:lpstr>
      </vt:variant>
      <vt:variant>
        <vt:i4>6</vt:i4>
      </vt:variant>
      <vt:variant>
        <vt:lpstr>Teema</vt:lpstr>
      </vt:variant>
      <vt:variant>
        <vt:i4>3</vt:i4>
      </vt:variant>
      <vt:variant>
        <vt:lpstr>Dian otsikot</vt:lpstr>
      </vt:variant>
      <vt:variant>
        <vt:i4>15</vt:i4>
      </vt:variant>
    </vt:vector>
  </HeadingPairs>
  <TitlesOfParts>
    <vt:vector size="24" baseType="lpstr">
      <vt:lpstr>Roboto Thin</vt:lpstr>
      <vt:lpstr>Apercu</vt:lpstr>
      <vt:lpstr>Dosis</vt:lpstr>
      <vt:lpstr>Roboto Black</vt:lpstr>
      <vt:lpstr>Roboto</vt:lpstr>
      <vt:lpstr>Arial</vt:lpstr>
      <vt:lpstr>Simple Light</vt:lpstr>
      <vt:lpstr>Simple Light</vt:lpstr>
      <vt:lpstr>Simple Light</vt:lpstr>
      <vt:lpstr>PowerPoint-esitys</vt:lpstr>
      <vt:lpstr>Table of Contents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Jouko Sivonen</dc:creator>
  <cp:lastModifiedBy>Jouko Sivonen</cp:lastModifiedBy>
  <cp:revision>185</cp:revision>
  <dcterms:modified xsi:type="dcterms:W3CDTF">2021-02-07T21:03:08Z</dcterms:modified>
</cp:coreProperties>
</file>